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263" r:id="rId2"/>
    <p:sldId id="264" r:id="rId3"/>
    <p:sldId id="265" r:id="rId4"/>
    <p:sldId id="266" r:id="rId5"/>
    <p:sldId id="267" r:id="rId6"/>
    <p:sldId id="268" r:id="rId7"/>
  </p:sldIdLst>
  <p:sldSz cx="7559675" cy="10691813"/>
  <p:notesSz cx="6886575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FF"/>
    <a:srgbClr val="CC99FF"/>
    <a:srgbClr val="FFFF99"/>
    <a:srgbClr val="FFCCFF"/>
    <a:srgbClr val="C9D1E5"/>
    <a:srgbClr val="8DC8E8"/>
    <a:srgbClr val="FFA257"/>
    <a:srgbClr val="085482"/>
    <a:srgbClr val="AC3500"/>
    <a:srgbClr val="FFC8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75"/>
    <p:restoredTop sz="94694"/>
  </p:normalViewPr>
  <p:slideViewPr>
    <p:cSldViewPr snapToGrid="0" snapToObjects="1">
      <p:cViewPr varScale="1">
        <p:scale>
          <a:sx n="42" d="100"/>
          <a:sy n="42" d="100"/>
        </p:scale>
        <p:origin x="240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182" cy="502676"/>
          </a:xfrm>
          <a:prstGeom prst="rect">
            <a:avLst/>
          </a:prstGeom>
        </p:spPr>
        <p:txBody>
          <a:bodyPr vert="horz" lIns="94119" tIns="47060" rIns="94119" bIns="4706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0799" y="0"/>
            <a:ext cx="2984182" cy="502676"/>
          </a:xfrm>
          <a:prstGeom prst="rect">
            <a:avLst/>
          </a:prstGeom>
        </p:spPr>
        <p:txBody>
          <a:bodyPr vert="horz" lIns="94119" tIns="47060" rIns="94119" bIns="47060" rtlCol="0"/>
          <a:lstStyle>
            <a:lvl1pPr algn="r">
              <a:defRPr sz="1200"/>
            </a:lvl1pPr>
          </a:lstStyle>
          <a:p>
            <a:fld id="{220D4804-65D3-C14E-8B0C-03298C815E41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7900" y="1252538"/>
            <a:ext cx="2390775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119" tIns="47060" rIns="94119" bIns="4706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658" y="4821506"/>
            <a:ext cx="5509260" cy="3944868"/>
          </a:xfrm>
          <a:prstGeom prst="rect">
            <a:avLst/>
          </a:prstGeom>
        </p:spPr>
        <p:txBody>
          <a:bodyPr vert="horz" lIns="94119" tIns="47060" rIns="94119" bIns="4706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40"/>
            <a:ext cx="2984182" cy="502675"/>
          </a:xfrm>
          <a:prstGeom prst="rect">
            <a:avLst/>
          </a:prstGeom>
        </p:spPr>
        <p:txBody>
          <a:bodyPr vert="horz" lIns="94119" tIns="47060" rIns="94119" bIns="4706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0799" y="9516040"/>
            <a:ext cx="2984182" cy="502675"/>
          </a:xfrm>
          <a:prstGeom prst="rect">
            <a:avLst/>
          </a:prstGeom>
        </p:spPr>
        <p:txBody>
          <a:bodyPr vert="horz" lIns="94119" tIns="47060" rIns="94119" bIns="47060" rtlCol="0" anchor="b"/>
          <a:lstStyle>
            <a:lvl1pPr algn="r">
              <a:defRPr sz="1200"/>
            </a:lvl1pPr>
          </a:lstStyle>
          <a:p>
            <a:fld id="{066FFFC4-A737-BA4F-9757-85463516A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534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FFFC4-A737-BA4F-9757-85463516A5B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36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3B2-4A70-F041-9E46-A45CA2596B44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815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3B2-4A70-F041-9E46-A45CA2596B44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156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3B2-4A70-F041-9E46-A45CA2596B44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3B2-4A70-F041-9E46-A45CA2596B44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954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3B2-4A70-F041-9E46-A45CA2596B44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157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3B2-4A70-F041-9E46-A45CA2596B44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055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3B2-4A70-F041-9E46-A45CA2596B44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679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3B2-4A70-F041-9E46-A45CA2596B44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56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8DB3D32-2CFB-5849-93B9-4654116CB8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48" y="0"/>
            <a:ext cx="7555379" cy="1069181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3B2-4A70-F041-9E46-A45CA2596B44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83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3B2-4A70-F041-9E46-A45CA2596B44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17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3B2-4A70-F041-9E46-A45CA2596B44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1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0B3B2-4A70-F041-9E46-A45CA2596B44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5D867-5FD9-244E-A357-9E744003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880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EE46E25-4694-3046-AB68-EE7369CB0BAA}"/>
              </a:ext>
            </a:extLst>
          </p:cNvPr>
          <p:cNvSpPr/>
          <p:nvPr/>
        </p:nvSpPr>
        <p:spPr>
          <a:xfrm>
            <a:off x="173752" y="187666"/>
            <a:ext cx="3010700" cy="1813570"/>
          </a:xfrm>
          <a:prstGeom prst="rect">
            <a:avLst/>
          </a:prstGeom>
          <a:solidFill>
            <a:srgbClr val="085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ACB3762-76D8-8B4B-9AD0-1972D3DE8066}"/>
              </a:ext>
            </a:extLst>
          </p:cNvPr>
          <p:cNvSpPr/>
          <p:nvPr/>
        </p:nvSpPr>
        <p:spPr>
          <a:xfrm>
            <a:off x="2983859" y="478636"/>
            <a:ext cx="389755" cy="1816420"/>
          </a:xfrm>
          <a:prstGeom prst="rect">
            <a:avLst/>
          </a:prstGeom>
          <a:solidFill>
            <a:srgbClr val="8DC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4BA8E073-9576-FC4D-AFBD-EF798C9EA6BC}"/>
              </a:ext>
            </a:extLst>
          </p:cNvPr>
          <p:cNvSpPr txBox="1">
            <a:spLocks/>
          </p:cNvSpPr>
          <p:nvPr/>
        </p:nvSpPr>
        <p:spPr>
          <a:xfrm>
            <a:off x="500963" y="478636"/>
            <a:ext cx="3562894" cy="61555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500" b="0" i="0" kern="1200">
                <a:solidFill>
                  <a:srgbClr val="04A239"/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  <a:latin typeface="Nuffield Health Sans" pitchFamily="2" charset="0"/>
                <a:cs typeface="Avenir Heavy"/>
              </a:rPr>
              <a:t>Monday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6615DE3A-6089-1E45-A6FD-CD347E337DE2}"/>
              </a:ext>
            </a:extLst>
          </p:cNvPr>
          <p:cNvSpPr txBox="1">
            <a:spLocks/>
          </p:cNvSpPr>
          <p:nvPr/>
        </p:nvSpPr>
        <p:spPr>
          <a:xfrm>
            <a:off x="531959" y="1287158"/>
            <a:ext cx="2774373" cy="257025"/>
          </a:xfrm>
          <a:prstGeom prst="rect">
            <a:avLst/>
          </a:prstGeom>
        </p:spPr>
        <p:txBody>
          <a:bodyPr vert="horz" wrap="none" lIns="0" tIns="0" rIns="0" bIns="0" rtlCol="0" anchor="b">
            <a:no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dirty="0">
                <a:solidFill>
                  <a:schemeClr val="bg1"/>
                </a:solidFill>
                <a:latin typeface="Avenir Book" panose="02000503020000020003" pitchFamily="2" charset="0"/>
              </a:rPr>
              <a:t>Class timetable.</a:t>
            </a:r>
          </a:p>
        </p:txBody>
      </p:sp>
      <p:pic>
        <p:nvPicPr>
          <p:cNvPr id="15" name="Picture 14" descr="A picture containing keyboard, computer, man, air&#10;&#10;Description automatically generated">
            <a:extLst>
              <a:ext uri="{FF2B5EF4-FFF2-40B4-BE49-F238E27FC236}">
                <a16:creationId xmlns:a16="http://schemas.microsoft.com/office/drawing/2014/main" id="{66D722ED-2EFE-2048-88EA-99393ED1D9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3713" b="49359"/>
          <a:stretch/>
        </p:blipFill>
        <p:spPr>
          <a:xfrm>
            <a:off x="3130794" y="9317447"/>
            <a:ext cx="4255129" cy="1015273"/>
          </a:xfrm>
          <a:prstGeom prst="rect">
            <a:avLst/>
          </a:prstGeom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97846" y="5322615"/>
            <a:ext cx="7559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1999" t="14772" r="43418" b="13503"/>
          <a:stretch/>
        </p:blipFill>
        <p:spPr>
          <a:xfrm>
            <a:off x="210992" y="7248483"/>
            <a:ext cx="2919802" cy="2500202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647402"/>
              </p:ext>
            </p:extLst>
          </p:nvPr>
        </p:nvGraphicFramePr>
        <p:xfrm>
          <a:off x="173751" y="2404205"/>
          <a:ext cx="7346297" cy="4448212"/>
        </p:xfrm>
        <a:graphic>
          <a:graphicData uri="http://schemas.openxmlformats.org/drawingml/2006/table">
            <a:tbl>
              <a:tblPr firstRow="1">
                <a:effectLst/>
                <a:tableStyleId>{5C22544A-7EE6-4342-B048-85BDC9FD1C3A}</a:tableStyleId>
              </a:tblPr>
              <a:tblGrid>
                <a:gridCol w="1300538">
                  <a:extLst>
                    <a:ext uri="{9D8B030D-6E8A-4147-A177-3AD203B41FA5}">
                      <a16:colId xmlns:a16="http://schemas.microsoft.com/office/drawing/2014/main" val="369777926"/>
                    </a:ext>
                  </a:extLst>
                </a:gridCol>
                <a:gridCol w="2722902">
                  <a:extLst>
                    <a:ext uri="{9D8B030D-6E8A-4147-A177-3AD203B41FA5}">
                      <a16:colId xmlns:a16="http://schemas.microsoft.com/office/drawing/2014/main" val="905747708"/>
                    </a:ext>
                  </a:extLst>
                </a:gridCol>
                <a:gridCol w="1469318">
                  <a:extLst>
                    <a:ext uri="{9D8B030D-6E8A-4147-A177-3AD203B41FA5}">
                      <a16:colId xmlns:a16="http://schemas.microsoft.com/office/drawing/2014/main" val="1567526795"/>
                    </a:ext>
                  </a:extLst>
                </a:gridCol>
                <a:gridCol w="1853539">
                  <a:extLst>
                    <a:ext uri="{9D8B030D-6E8A-4147-A177-3AD203B41FA5}">
                      <a16:colId xmlns:a16="http://schemas.microsoft.com/office/drawing/2014/main" val="1399419812"/>
                    </a:ext>
                  </a:extLst>
                </a:gridCol>
              </a:tblGrid>
              <a:tr h="460711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2000" b="1" i="0" dirty="0">
                          <a:latin typeface="Avenir Heavy" panose="02000503020000020003" pitchFamily="2" charset="0"/>
                          <a:cs typeface="Avenir Heavy"/>
                        </a:rPr>
                        <a:t>Time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2000" b="1" i="0" dirty="0">
                          <a:latin typeface="Avenir Heavy" panose="02000503020000020003" pitchFamily="2" charset="0"/>
                          <a:cs typeface="Avenir Heavy"/>
                        </a:rPr>
                        <a:t>Class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2000" b="1" i="0" dirty="0">
                          <a:latin typeface="Avenir Heavy" panose="02000503020000020003" pitchFamily="2" charset="0"/>
                          <a:cs typeface="Avenir Heavy"/>
                        </a:rPr>
                        <a:t>Location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2000" b="1" i="0" dirty="0">
                          <a:latin typeface="Avenir Heavy" panose="02000503020000020003" pitchFamily="2" charset="0"/>
                          <a:cs typeface="Avenir Heavy"/>
                        </a:rPr>
                        <a:t>Instructor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3306944"/>
                  </a:ext>
                </a:extLst>
              </a:tr>
              <a:tr h="39669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6:45-7:30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257800" algn="l"/>
                        </a:tabLst>
                        <a:defRPr/>
                      </a:pPr>
                      <a:r>
                        <a:rPr lang="en-GB" sz="18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CYCLE </a:t>
                      </a:r>
                      <a:r>
                        <a:rPr lang="en-GB" sz="11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(Requires</a:t>
                      </a:r>
                      <a:r>
                        <a:rPr lang="en-GB" sz="1100" b="0" i="0" baseline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booking)</a:t>
                      </a:r>
                      <a:r>
                        <a:rPr lang="en-GB" sz="11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/>
                      </a:r>
                      <a:br>
                        <a:rPr lang="en-GB" sz="11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</a:br>
                      <a:r>
                        <a:rPr lang="en-GB" sz="1100" b="0" i="0" baseline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Limited spaces, book at reception</a:t>
                      </a:r>
                      <a:endParaRPr lang="en-GB" sz="11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257800" algn="l"/>
                        </a:tabLs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David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2807998"/>
                  </a:ext>
                </a:extLst>
              </a:tr>
              <a:tr h="4135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10:30-11:15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FIT FUNCTION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Gym team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799273"/>
                  </a:ext>
                </a:extLst>
              </a:tr>
              <a:tr h="3966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11:30-12:30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YOGA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Megan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1534747"/>
                  </a:ext>
                </a:extLst>
              </a:tr>
              <a:tr h="1990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88918"/>
                  </a:ext>
                </a:extLst>
              </a:tr>
              <a:tr h="3756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17:30-18:00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LBT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Gym team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16330"/>
                  </a:ext>
                </a:extLst>
              </a:tr>
              <a:tr h="3810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18:00-19:00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YOGALATES</a:t>
                      </a:r>
                      <a:r>
                        <a:rPr lang="en-GB" sz="1400" b="0" i="0" baseline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</a:t>
                      </a:r>
                      <a:r>
                        <a:rPr lang="en-GB" sz="11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(Requires</a:t>
                      </a:r>
                      <a:r>
                        <a:rPr lang="en-GB" sz="1100" b="0" i="0" baseline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</a:t>
                      </a:r>
                      <a:r>
                        <a:rPr lang="en-GB" sz="1100" b="0" i="0" baseline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booking</a:t>
                      </a:r>
                      <a:r>
                        <a:rPr lang="en-GB" sz="1100" b="0" i="0" baseline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)</a:t>
                      </a:r>
                      <a:r>
                        <a:rPr lang="en-GB" sz="1100" b="1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(NEW)</a:t>
                      </a:r>
                      <a:endParaRPr lang="en-GB" sz="11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Maxine S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808886"/>
                  </a:ext>
                </a:extLst>
              </a:tr>
              <a:tr h="3810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18:30-19:00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CORE BLAST </a:t>
                      </a:r>
                      <a:r>
                        <a:rPr lang="en-GB" sz="1400" b="1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(NEW)</a:t>
                      </a:r>
                      <a:endParaRPr lang="en-GB" sz="14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Gym Floor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Gym Team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047725"/>
                  </a:ext>
                </a:extLst>
              </a:tr>
              <a:tr h="3834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257800" algn="l"/>
                        </a:tabLs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19:15-20:00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257800" algn="l"/>
                        </a:tabLst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AQUA </a:t>
                      </a:r>
                      <a:r>
                        <a:rPr lang="en-GB" sz="11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(Requires</a:t>
                      </a:r>
                      <a:r>
                        <a:rPr lang="en-GB" sz="1100" b="0" i="0" baseline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booking</a:t>
                      </a:r>
                      <a:r>
                        <a:rPr lang="en-GB" sz="1100" b="0" i="0" baseline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)</a:t>
                      </a:r>
                      <a:endParaRPr lang="en-GB" sz="14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Pool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Adam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299488"/>
                  </a:ext>
                </a:extLst>
              </a:tr>
              <a:tr h="3756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257800" algn="l"/>
                        </a:tabLs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20:00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– 22:00 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257800" algn="l"/>
                        </a:tabLst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Badminton Matches </a:t>
                      </a:r>
                      <a:b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</a:b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(Not</a:t>
                      </a:r>
                      <a:r>
                        <a:rPr lang="en-GB" sz="1400" b="0" i="0" baseline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every week)</a:t>
                      </a:r>
                      <a:endParaRPr lang="en-GB" sz="14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Sports Hall 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External 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47414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4225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EE46E25-4694-3046-AB68-EE7369CB0BAA}"/>
              </a:ext>
            </a:extLst>
          </p:cNvPr>
          <p:cNvSpPr/>
          <p:nvPr/>
        </p:nvSpPr>
        <p:spPr>
          <a:xfrm>
            <a:off x="173752" y="187666"/>
            <a:ext cx="3010700" cy="1813570"/>
          </a:xfrm>
          <a:prstGeom prst="rect">
            <a:avLst/>
          </a:prstGeom>
          <a:solidFill>
            <a:srgbClr val="085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ACB3762-76D8-8B4B-9AD0-1972D3DE8066}"/>
              </a:ext>
            </a:extLst>
          </p:cNvPr>
          <p:cNvSpPr/>
          <p:nvPr/>
        </p:nvSpPr>
        <p:spPr>
          <a:xfrm>
            <a:off x="2983859" y="478636"/>
            <a:ext cx="389755" cy="1816420"/>
          </a:xfrm>
          <a:prstGeom prst="rect">
            <a:avLst/>
          </a:prstGeom>
          <a:solidFill>
            <a:srgbClr val="8DC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4BA8E073-9576-FC4D-AFBD-EF798C9EA6BC}"/>
              </a:ext>
            </a:extLst>
          </p:cNvPr>
          <p:cNvSpPr txBox="1">
            <a:spLocks/>
          </p:cNvSpPr>
          <p:nvPr/>
        </p:nvSpPr>
        <p:spPr>
          <a:xfrm>
            <a:off x="500963" y="478636"/>
            <a:ext cx="3562894" cy="61555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500" b="0" i="0" kern="1200">
                <a:solidFill>
                  <a:srgbClr val="04A239"/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  <a:latin typeface="Nuffield Health Sans" pitchFamily="2" charset="0"/>
                <a:cs typeface="Avenir Heavy"/>
              </a:rPr>
              <a:t>Tuesday</a:t>
            </a:r>
          </a:p>
        </p:txBody>
      </p:sp>
      <p:sp>
        <p:nvSpPr>
          <p:cNvPr id="26" name="Title 3">
            <a:extLst>
              <a:ext uri="{FF2B5EF4-FFF2-40B4-BE49-F238E27FC236}">
                <a16:creationId xmlns:a16="http://schemas.microsoft.com/office/drawing/2014/main" id="{C7E4CF90-65C6-994A-A4E8-89A60EC14020}"/>
              </a:ext>
            </a:extLst>
          </p:cNvPr>
          <p:cNvSpPr txBox="1">
            <a:spLocks/>
          </p:cNvSpPr>
          <p:nvPr/>
        </p:nvSpPr>
        <p:spPr>
          <a:xfrm>
            <a:off x="531959" y="1287158"/>
            <a:ext cx="2774373" cy="257025"/>
          </a:xfrm>
          <a:prstGeom prst="rect">
            <a:avLst/>
          </a:prstGeom>
        </p:spPr>
        <p:txBody>
          <a:bodyPr vert="horz" wrap="none" lIns="0" tIns="0" rIns="0" bIns="0" rtlCol="0" anchor="b">
            <a:no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dirty="0">
                <a:solidFill>
                  <a:schemeClr val="bg1"/>
                </a:solidFill>
                <a:latin typeface="Avenir Book" panose="02000503020000020003" pitchFamily="2" charset="0"/>
              </a:rPr>
              <a:t>Class timetable.</a:t>
            </a:r>
          </a:p>
        </p:txBody>
      </p:sp>
      <p:pic>
        <p:nvPicPr>
          <p:cNvPr id="33" name="Picture 32" descr="A picture containing keyboard, computer, man, air&#10;&#10;Description automatically generated">
            <a:extLst>
              <a:ext uri="{FF2B5EF4-FFF2-40B4-BE49-F238E27FC236}">
                <a16:creationId xmlns:a16="http://schemas.microsoft.com/office/drawing/2014/main" id="{D58EC7BC-0E5A-5E42-A015-46F3403CB2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3713" b="35948"/>
          <a:stretch/>
        </p:blipFill>
        <p:spPr>
          <a:xfrm>
            <a:off x="3130794" y="9317447"/>
            <a:ext cx="4255129" cy="1284155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484649"/>
              </p:ext>
            </p:extLst>
          </p:nvPr>
        </p:nvGraphicFramePr>
        <p:xfrm>
          <a:off x="531318" y="6909223"/>
          <a:ext cx="6575156" cy="576704"/>
        </p:xfrm>
        <a:graphic>
          <a:graphicData uri="http://schemas.openxmlformats.org/drawingml/2006/table">
            <a:tbl>
              <a:tblPr firstRow="1">
                <a:effectLst/>
                <a:tableStyleId>{5C22544A-7EE6-4342-B048-85BDC9FD1C3A}</a:tableStyleId>
              </a:tblPr>
              <a:tblGrid>
                <a:gridCol w="1063389">
                  <a:extLst>
                    <a:ext uri="{9D8B030D-6E8A-4147-A177-3AD203B41FA5}">
                      <a16:colId xmlns:a16="http://schemas.microsoft.com/office/drawing/2014/main" val="345642820"/>
                    </a:ext>
                  </a:extLst>
                </a:gridCol>
                <a:gridCol w="2482402">
                  <a:extLst>
                    <a:ext uri="{9D8B030D-6E8A-4147-A177-3AD203B41FA5}">
                      <a16:colId xmlns:a16="http://schemas.microsoft.com/office/drawing/2014/main" val="3751378015"/>
                    </a:ext>
                  </a:extLst>
                </a:gridCol>
                <a:gridCol w="1316577">
                  <a:extLst>
                    <a:ext uri="{9D8B030D-6E8A-4147-A177-3AD203B41FA5}">
                      <a16:colId xmlns:a16="http://schemas.microsoft.com/office/drawing/2014/main" val="542025162"/>
                    </a:ext>
                  </a:extLst>
                </a:gridCol>
                <a:gridCol w="1712788">
                  <a:extLst>
                    <a:ext uri="{9D8B030D-6E8A-4147-A177-3AD203B41FA5}">
                      <a16:colId xmlns:a16="http://schemas.microsoft.com/office/drawing/2014/main" val="3419753049"/>
                    </a:ext>
                  </a:extLst>
                </a:gridCol>
              </a:tblGrid>
              <a:tr h="3241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20-00- 21:30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Korfball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External group 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396199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00962" y="8010738"/>
            <a:ext cx="6884961" cy="1600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Nuffield Health Sans"/>
              </a:rPr>
              <a:t>Ask at reception to find out more about Korfball </a:t>
            </a:r>
          </a:p>
          <a:p>
            <a:endParaRPr lang="en-GB" sz="1600" b="1" dirty="0">
              <a:solidFill>
                <a:schemeClr val="accent5">
                  <a:lumMod val="75000"/>
                </a:schemeClr>
              </a:solidFill>
              <a:latin typeface="Nuffield Health Sans"/>
            </a:endParaRPr>
          </a:p>
          <a:p>
            <a:r>
              <a:rPr lang="en-GB" sz="1600" b="1" dirty="0" smtClean="0">
                <a:solidFill>
                  <a:schemeClr val="accent5">
                    <a:lumMod val="75000"/>
                  </a:schemeClr>
                </a:solidFill>
                <a:latin typeface="Nuffield Health Sans"/>
              </a:rPr>
              <a:t>**This </a:t>
            </a:r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Nuffield Health Sans"/>
              </a:rPr>
              <a:t>is an external group and not an activity included in </a:t>
            </a:r>
            <a:r>
              <a:rPr lang="en-GB" sz="1600" b="1" dirty="0" smtClean="0">
                <a:solidFill>
                  <a:schemeClr val="accent5">
                    <a:lumMod val="75000"/>
                  </a:schemeClr>
                </a:solidFill>
                <a:latin typeface="Nuffield Health Sans"/>
              </a:rPr>
              <a:t>membership** </a:t>
            </a:r>
            <a:r>
              <a:rPr lang="en-GB" b="1" dirty="0">
                <a:latin typeface="Nuffield Health Sans"/>
              </a:rPr>
              <a:t/>
            </a:r>
            <a:br>
              <a:rPr lang="en-GB" b="1" dirty="0">
                <a:latin typeface="Nuffield Health Sans"/>
              </a:rPr>
            </a:br>
            <a:endParaRPr lang="en-GB" b="1" dirty="0">
              <a:latin typeface="Nuffield Health Sans"/>
            </a:endParaRPr>
          </a:p>
          <a:p>
            <a:endParaRPr lang="en-GB" sz="1600" dirty="0"/>
          </a:p>
          <a:p>
            <a:endParaRPr lang="en-GB" sz="1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493502"/>
              </p:ext>
            </p:extLst>
          </p:nvPr>
        </p:nvGraphicFramePr>
        <p:xfrm>
          <a:off x="531959" y="2657151"/>
          <a:ext cx="6575156" cy="4089376"/>
        </p:xfrm>
        <a:graphic>
          <a:graphicData uri="http://schemas.openxmlformats.org/drawingml/2006/table">
            <a:tbl>
              <a:tblPr firstRow="1">
                <a:effectLst/>
                <a:tableStyleId>{5C22544A-7EE6-4342-B048-85BDC9FD1C3A}</a:tableStyleId>
              </a:tblPr>
              <a:tblGrid>
                <a:gridCol w="1063389">
                  <a:extLst>
                    <a:ext uri="{9D8B030D-6E8A-4147-A177-3AD203B41FA5}">
                      <a16:colId xmlns:a16="http://schemas.microsoft.com/office/drawing/2014/main" val="1558469999"/>
                    </a:ext>
                  </a:extLst>
                </a:gridCol>
                <a:gridCol w="2482402">
                  <a:extLst>
                    <a:ext uri="{9D8B030D-6E8A-4147-A177-3AD203B41FA5}">
                      <a16:colId xmlns:a16="http://schemas.microsoft.com/office/drawing/2014/main" val="530641249"/>
                    </a:ext>
                  </a:extLst>
                </a:gridCol>
                <a:gridCol w="1316577">
                  <a:extLst>
                    <a:ext uri="{9D8B030D-6E8A-4147-A177-3AD203B41FA5}">
                      <a16:colId xmlns:a16="http://schemas.microsoft.com/office/drawing/2014/main" val="1765965312"/>
                    </a:ext>
                  </a:extLst>
                </a:gridCol>
                <a:gridCol w="1712788">
                  <a:extLst>
                    <a:ext uri="{9D8B030D-6E8A-4147-A177-3AD203B41FA5}">
                      <a16:colId xmlns:a16="http://schemas.microsoft.com/office/drawing/2014/main" val="2859329254"/>
                    </a:ext>
                  </a:extLst>
                </a:gridCol>
              </a:tblGrid>
              <a:tr h="376429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2000" b="1" i="0" dirty="0">
                          <a:latin typeface="Avenir Heavy" panose="02000503020000020003" pitchFamily="2" charset="0"/>
                          <a:cs typeface="Avenir Heavy"/>
                        </a:rPr>
                        <a:t>Time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2000" b="1" i="0" dirty="0">
                          <a:latin typeface="Avenir Heavy" panose="02000503020000020003" pitchFamily="2" charset="0"/>
                          <a:cs typeface="Avenir Heavy"/>
                        </a:rPr>
                        <a:t>Class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2000" b="1" i="0" dirty="0">
                          <a:latin typeface="Avenir Heavy" panose="02000503020000020003" pitchFamily="2" charset="0"/>
                          <a:cs typeface="Avenir Heavy"/>
                        </a:rPr>
                        <a:t>Location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2000" b="1" i="0" dirty="0">
                          <a:latin typeface="Avenir Heavy" panose="02000503020000020003" pitchFamily="2" charset="0"/>
                          <a:cs typeface="Avenir Heavy"/>
                        </a:rPr>
                        <a:t>Instructor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288496"/>
                  </a:ext>
                </a:extLst>
              </a:tr>
              <a:tr h="3241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6:30-7:15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BOOTCAMP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257800" algn="l"/>
                        </a:tabLst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David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9651792"/>
                  </a:ext>
                </a:extLst>
              </a:tr>
              <a:tr h="3378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10:15-11:00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AQUA (</a:t>
                      </a:r>
                      <a:r>
                        <a:rPr lang="en-GB" sz="11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Requires</a:t>
                      </a:r>
                      <a:r>
                        <a:rPr lang="en-GB" sz="1100" b="0" i="0" baseline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booking)</a:t>
                      </a:r>
                      <a:endParaRPr lang="en-GB" sz="11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Pool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Gym team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3122755"/>
                  </a:ext>
                </a:extLst>
              </a:tr>
              <a:tr h="3241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11:15-12:15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TAI</a:t>
                      </a:r>
                      <a:r>
                        <a:rPr lang="en-GB" sz="1400" b="0" i="0" baseline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CHI</a:t>
                      </a:r>
                      <a:endParaRPr lang="en-GB" sz="14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Jessica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689626"/>
                  </a:ext>
                </a:extLst>
              </a:tr>
              <a:tr h="3241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5339003"/>
                  </a:ext>
                </a:extLst>
              </a:tr>
              <a:tr h="5763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17:30-18:00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TABATA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Gym team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7697472"/>
                  </a:ext>
                </a:extLst>
              </a:tr>
              <a:tr h="30690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257800" algn="l"/>
                        </a:tabLs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18:00-19:00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257800" algn="l"/>
                        </a:tabLst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YOGA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257800" algn="l"/>
                        </a:tabLs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 hall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257800" algn="l"/>
                        </a:tabLst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Maxine S.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591087"/>
                  </a:ext>
                </a:extLst>
              </a:tr>
              <a:tr h="30690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257800" algn="l"/>
                        </a:tabLs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19:05-19:35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257800" algn="l"/>
                        </a:tabLst>
                        <a:defRPr/>
                      </a:pPr>
                      <a:r>
                        <a:rPr lang="en-GB" sz="14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CYCLE </a:t>
                      </a:r>
                      <a:r>
                        <a:rPr lang="en-GB" sz="11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(Requires</a:t>
                      </a:r>
                      <a:r>
                        <a:rPr lang="en-GB" sz="1100" b="0" i="0" baseline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booking)</a:t>
                      </a: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/>
                      </a:r>
                      <a:b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</a:br>
                      <a:r>
                        <a:rPr lang="en-GB" sz="1100" b="0" i="0" baseline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Limited spaces, book at reception</a:t>
                      </a:r>
                      <a:endParaRPr lang="en-GB" sz="14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257800" algn="l"/>
                        </a:tabLst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257800" algn="l"/>
                        </a:tabLs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Brigitta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67943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8249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EE46E25-4694-3046-AB68-EE7369CB0BAA}"/>
              </a:ext>
            </a:extLst>
          </p:cNvPr>
          <p:cNvSpPr/>
          <p:nvPr/>
        </p:nvSpPr>
        <p:spPr>
          <a:xfrm>
            <a:off x="173752" y="187666"/>
            <a:ext cx="3805670" cy="1813570"/>
          </a:xfrm>
          <a:prstGeom prst="rect">
            <a:avLst/>
          </a:prstGeom>
          <a:solidFill>
            <a:srgbClr val="085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ACB3762-76D8-8B4B-9AD0-1972D3DE8066}"/>
              </a:ext>
            </a:extLst>
          </p:cNvPr>
          <p:cNvSpPr/>
          <p:nvPr/>
        </p:nvSpPr>
        <p:spPr>
          <a:xfrm>
            <a:off x="3784544" y="478636"/>
            <a:ext cx="389755" cy="1816420"/>
          </a:xfrm>
          <a:prstGeom prst="rect">
            <a:avLst/>
          </a:prstGeom>
          <a:solidFill>
            <a:srgbClr val="8DC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4BA8E073-9576-FC4D-AFBD-EF798C9EA6BC}"/>
              </a:ext>
            </a:extLst>
          </p:cNvPr>
          <p:cNvSpPr txBox="1">
            <a:spLocks/>
          </p:cNvSpPr>
          <p:nvPr/>
        </p:nvSpPr>
        <p:spPr>
          <a:xfrm>
            <a:off x="500963" y="478636"/>
            <a:ext cx="3562894" cy="61555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500" b="0" i="0" kern="1200">
                <a:solidFill>
                  <a:srgbClr val="04A239"/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  <a:latin typeface="Nuffield Health Sans" pitchFamily="2" charset="0"/>
                <a:cs typeface="Avenir Heavy"/>
              </a:rPr>
              <a:t>Wednesday</a:t>
            </a:r>
          </a:p>
        </p:txBody>
      </p:sp>
      <p:sp>
        <p:nvSpPr>
          <p:cNvPr id="17" name="Title 3">
            <a:extLst>
              <a:ext uri="{FF2B5EF4-FFF2-40B4-BE49-F238E27FC236}">
                <a16:creationId xmlns:a16="http://schemas.microsoft.com/office/drawing/2014/main" id="{4FB3521F-DC5A-074F-B87D-D54CDB714538}"/>
              </a:ext>
            </a:extLst>
          </p:cNvPr>
          <p:cNvSpPr txBox="1">
            <a:spLocks/>
          </p:cNvSpPr>
          <p:nvPr/>
        </p:nvSpPr>
        <p:spPr>
          <a:xfrm>
            <a:off x="531959" y="1287158"/>
            <a:ext cx="2774373" cy="257025"/>
          </a:xfrm>
          <a:prstGeom prst="rect">
            <a:avLst/>
          </a:prstGeom>
        </p:spPr>
        <p:txBody>
          <a:bodyPr vert="horz" wrap="none" lIns="0" tIns="0" rIns="0" bIns="0" rtlCol="0" anchor="b">
            <a:no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dirty="0">
                <a:solidFill>
                  <a:schemeClr val="bg1"/>
                </a:solidFill>
                <a:latin typeface="Avenir Book" panose="02000503020000020003" pitchFamily="2" charset="0"/>
              </a:rPr>
              <a:t>Class timetable.</a:t>
            </a:r>
          </a:p>
        </p:txBody>
      </p:sp>
      <p:pic>
        <p:nvPicPr>
          <p:cNvPr id="25" name="Picture 24" descr="A picture containing keyboard, computer, man, air&#10;&#10;Description automatically generated">
            <a:extLst>
              <a:ext uri="{FF2B5EF4-FFF2-40B4-BE49-F238E27FC236}">
                <a16:creationId xmlns:a16="http://schemas.microsoft.com/office/drawing/2014/main" id="{2279D595-8B6D-0C45-8F1D-4269913AEB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3713" b="35948"/>
          <a:stretch/>
        </p:blipFill>
        <p:spPr>
          <a:xfrm>
            <a:off x="3130794" y="9768114"/>
            <a:ext cx="4255129" cy="833488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509868"/>
              </p:ext>
            </p:extLst>
          </p:nvPr>
        </p:nvGraphicFramePr>
        <p:xfrm>
          <a:off x="373010" y="2479694"/>
          <a:ext cx="7012913" cy="4318835"/>
        </p:xfrm>
        <a:graphic>
          <a:graphicData uri="http://schemas.openxmlformats.org/drawingml/2006/table">
            <a:tbl>
              <a:tblPr firstRow="1">
                <a:effectLst/>
                <a:tableStyleId>{5C22544A-7EE6-4342-B048-85BDC9FD1C3A}</a:tableStyleId>
              </a:tblPr>
              <a:tblGrid>
                <a:gridCol w="1124085">
                  <a:extLst>
                    <a:ext uri="{9D8B030D-6E8A-4147-A177-3AD203B41FA5}">
                      <a16:colId xmlns:a16="http://schemas.microsoft.com/office/drawing/2014/main" val="4203483574"/>
                    </a:ext>
                  </a:extLst>
                </a:gridCol>
                <a:gridCol w="2859463">
                  <a:extLst>
                    <a:ext uri="{9D8B030D-6E8A-4147-A177-3AD203B41FA5}">
                      <a16:colId xmlns:a16="http://schemas.microsoft.com/office/drawing/2014/main" val="263988830"/>
                    </a:ext>
                  </a:extLst>
                </a:gridCol>
                <a:gridCol w="1455845">
                  <a:extLst>
                    <a:ext uri="{9D8B030D-6E8A-4147-A177-3AD203B41FA5}">
                      <a16:colId xmlns:a16="http://schemas.microsoft.com/office/drawing/2014/main" val="3957174285"/>
                    </a:ext>
                  </a:extLst>
                </a:gridCol>
                <a:gridCol w="1573520">
                  <a:extLst>
                    <a:ext uri="{9D8B030D-6E8A-4147-A177-3AD203B41FA5}">
                      <a16:colId xmlns:a16="http://schemas.microsoft.com/office/drawing/2014/main" val="1855513249"/>
                    </a:ext>
                  </a:extLst>
                </a:gridCol>
              </a:tblGrid>
              <a:tr h="376429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2000" b="1" i="0" dirty="0">
                          <a:latin typeface="Avenir Heavy" panose="02000503020000020003" pitchFamily="2" charset="0"/>
                          <a:cs typeface="Avenir Heavy"/>
                        </a:rPr>
                        <a:t>Time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2000" b="1" i="0" dirty="0">
                          <a:latin typeface="Avenir Heavy" panose="02000503020000020003" pitchFamily="2" charset="0"/>
                          <a:cs typeface="Avenir Heavy"/>
                        </a:rPr>
                        <a:t>Class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2000" b="1" i="0" dirty="0">
                          <a:latin typeface="Avenir Heavy" panose="02000503020000020003" pitchFamily="2" charset="0"/>
                          <a:cs typeface="Avenir Heavy"/>
                        </a:rPr>
                        <a:t>Location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2000" b="1" i="0" dirty="0">
                          <a:latin typeface="Avenir Heavy" panose="02000503020000020003" pitchFamily="2" charset="0"/>
                          <a:cs typeface="Avenir Heavy"/>
                        </a:rPr>
                        <a:t>Instructor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7606834"/>
                  </a:ext>
                </a:extLst>
              </a:tr>
              <a:tr h="3241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6:35-7:20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257800" algn="l"/>
                        </a:tabLst>
                        <a:defRPr/>
                      </a:pPr>
                      <a:r>
                        <a:rPr lang="en-GB" sz="14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CYCLE (</a:t>
                      </a:r>
                      <a:r>
                        <a:rPr lang="en-GB" sz="11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Requires</a:t>
                      </a:r>
                      <a:r>
                        <a:rPr lang="en-GB" sz="1100" b="0" i="0" baseline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booking)</a:t>
                      </a:r>
                      <a:r>
                        <a:rPr lang="en-GB" sz="11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/>
                      </a:r>
                      <a:br>
                        <a:rPr lang="en-GB" sz="11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</a:br>
                      <a:r>
                        <a:rPr lang="en-GB" sz="1100" b="0" i="0" baseline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Limited spaces, book at reception</a:t>
                      </a:r>
                      <a:endParaRPr lang="en-GB" sz="11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257800" algn="l"/>
                        </a:tabLst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Anders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9964436"/>
                  </a:ext>
                </a:extLst>
              </a:tr>
              <a:tr h="3378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10:30-11:15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FIT FUNCTION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Gym team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5528128"/>
                  </a:ext>
                </a:extLst>
              </a:tr>
              <a:tr h="3241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11:30-12:30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TAI CHI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Jessica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6548263"/>
                  </a:ext>
                </a:extLst>
              </a:tr>
              <a:tr h="3241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12:30-13:00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10-10-10</a:t>
                      </a:r>
                      <a:r>
                        <a:rPr lang="en-GB" sz="1400" b="0" i="0" baseline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(Cardio-Weights-Core</a:t>
                      </a:r>
                      <a:r>
                        <a:rPr lang="en-GB" sz="1400" b="0" i="0" baseline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)</a:t>
                      </a:r>
                      <a:endParaRPr lang="en-GB" sz="14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Gym team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400312"/>
                  </a:ext>
                </a:extLst>
              </a:tr>
              <a:tr h="3489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89148"/>
                  </a:ext>
                </a:extLst>
              </a:tr>
              <a:tr h="3241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17:30-18:15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BOOTCAMP</a:t>
                      </a:r>
                      <a:endParaRPr lang="en-GB" sz="14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Wayne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1045615"/>
                  </a:ext>
                </a:extLst>
              </a:tr>
              <a:tr h="30690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257800" algn="l"/>
                        </a:tabLs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18:15-19:15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257800" algn="l"/>
                        </a:tabLst>
                      </a:pPr>
                      <a:r>
                        <a:rPr lang="en-GB" sz="14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FLOW</a:t>
                      </a:r>
                      <a:r>
                        <a:rPr lang="en-GB" sz="1400" b="0" i="0" baseline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AND STRONG YOGA </a:t>
                      </a:r>
                      <a:r>
                        <a:rPr lang="en-GB" sz="11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(Requires</a:t>
                      </a:r>
                      <a:r>
                        <a:rPr lang="en-GB" sz="1100" b="0" i="0" baseline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</a:t>
                      </a:r>
                      <a:r>
                        <a:rPr lang="en-GB" sz="1100" b="0" i="0" baseline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booking</a:t>
                      </a:r>
                      <a:r>
                        <a:rPr lang="en-GB" sz="1100" b="0" i="0" baseline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)</a:t>
                      </a:r>
                      <a:r>
                        <a:rPr lang="en-GB" sz="1100" b="1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</a:t>
                      </a:r>
                      <a:r>
                        <a:rPr lang="en-GB" sz="1400" b="1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(NEW)</a:t>
                      </a:r>
                      <a:endParaRPr lang="en-GB" sz="14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257800" algn="l"/>
                        </a:tabLst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257800" algn="l"/>
                        </a:tabLst>
                      </a:pPr>
                      <a:r>
                        <a:rPr lang="en-GB" sz="14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Isabella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1798959"/>
                  </a:ext>
                </a:extLst>
              </a:tr>
              <a:tr h="30690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257800" algn="l"/>
                        </a:tabLst>
                      </a:pPr>
                      <a:r>
                        <a:rPr lang="en-GB" sz="14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18:30-19:15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257800" algn="l"/>
                        </a:tabLst>
                      </a:pPr>
                      <a:r>
                        <a:rPr lang="en-GB" sz="14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AQUA</a:t>
                      </a:r>
                      <a:r>
                        <a:rPr lang="en-GB" sz="1400" b="0" i="0" baseline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HITT </a:t>
                      </a:r>
                      <a:r>
                        <a:rPr lang="en-GB" sz="1400" b="1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(NEW)</a:t>
                      </a:r>
                      <a:endParaRPr lang="en-GB" sz="14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257800" algn="l"/>
                        </a:tabLst>
                        <a:defRPr/>
                      </a:pPr>
                      <a:r>
                        <a:rPr lang="en-GB" sz="14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Pool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257800" algn="l"/>
                        </a:tabLst>
                      </a:pPr>
                      <a:r>
                        <a:rPr lang="en-GB" sz="14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Wayne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2766535"/>
                  </a:ext>
                </a:extLst>
              </a:tr>
              <a:tr h="30690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18:30-19:00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CORE BLAST </a:t>
                      </a:r>
                      <a:r>
                        <a:rPr lang="en-GB" sz="1400" b="1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(NEW)</a:t>
                      </a:r>
                      <a:endParaRPr lang="en-GB" sz="14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Gym Floor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Gym team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209303"/>
                  </a:ext>
                </a:extLst>
              </a:tr>
              <a:tr h="3241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257800" algn="l"/>
                        </a:tabLs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20:00-22:00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MEMBERS BADMINTON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257800" algn="l"/>
                        </a:tabLst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3876627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2873" t="21983" r="8724" b="10609"/>
          <a:stretch/>
        </p:blipFill>
        <p:spPr>
          <a:xfrm>
            <a:off x="3063564" y="7291127"/>
            <a:ext cx="4322359" cy="2395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004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EE46E25-4694-3046-AB68-EE7369CB0BAA}"/>
              </a:ext>
            </a:extLst>
          </p:cNvPr>
          <p:cNvSpPr/>
          <p:nvPr/>
        </p:nvSpPr>
        <p:spPr>
          <a:xfrm>
            <a:off x="173751" y="187666"/>
            <a:ext cx="3331449" cy="1813570"/>
          </a:xfrm>
          <a:prstGeom prst="rect">
            <a:avLst/>
          </a:prstGeom>
          <a:solidFill>
            <a:srgbClr val="085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ACB3762-76D8-8B4B-9AD0-1972D3DE8066}"/>
              </a:ext>
            </a:extLst>
          </p:cNvPr>
          <p:cNvSpPr/>
          <p:nvPr/>
        </p:nvSpPr>
        <p:spPr>
          <a:xfrm>
            <a:off x="3314140" y="478636"/>
            <a:ext cx="389755" cy="1816420"/>
          </a:xfrm>
          <a:prstGeom prst="rect">
            <a:avLst/>
          </a:prstGeom>
          <a:solidFill>
            <a:srgbClr val="8DC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4BA8E073-9576-FC4D-AFBD-EF798C9EA6BC}"/>
              </a:ext>
            </a:extLst>
          </p:cNvPr>
          <p:cNvSpPr txBox="1">
            <a:spLocks/>
          </p:cNvSpPr>
          <p:nvPr/>
        </p:nvSpPr>
        <p:spPr>
          <a:xfrm>
            <a:off x="500963" y="478636"/>
            <a:ext cx="3562894" cy="61555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500" b="0" i="0" kern="1200">
                <a:solidFill>
                  <a:srgbClr val="04A239"/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  <a:latin typeface="Nuffield Health Sans" pitchFamily="2" charset="0"/>
                <a:cs typeface="Avenir Heavy"/>
              </a:rPr>
              <a:t>Thursday</a:t>
            </a:r>
          </a:p>
        </p:txBody>
      </p:sp>
      <p:pic>
        <p:nvPicPr>
          <p:cNvPr id="14" name="Picture 13" descr="A picture containing keyboard, computer, man, air&#10;&#10;Description automatically generated">
            <a:extLst>
              <a:ext uri="{FF2B5EF4-FFF2-40B4-BE49-F238E27FC236}">
                <a16:creationId xmlns:a16="http://schemas.microsoft.com/office/drawing/2014/main" id="{66484F2C-684F-024B-A1F5-5412839279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3713" b="35948"/>
          <a:stretch/>
        </p:blipFill>
        <p:spPr>
          <a:xfrm>
            <a:off x="3130794" y="9631680"/>
            <a:ext cx="4255129" cy="969922"/>
          </a:xfrm>
          <a:prstGeom prst="rect">
            <a:avLst/>
          </a:prstGeom>
        </p:spPr>
      </p:pic>
      <p:graphicFrame>
        <p:nvGraphicFramePr>
          <p:cNvPr id="17" name="Content Placeholder 8">
            <a:extLst>
              <a:ext uri="{FF2B5EF4-FFF2-40B4-BE49-F238E27FC236}">
                <a16:creationId xmlns:a16="http://schemas.microsoft.com/office/drawing/2014/main" id="{0258A0D8-55DF-3645-9AD9-12156281A1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4140910"/>
              </p:ext>
            </p:extLst>
          </p:nvPr>
        </p:nvGraphicFramePr>
        <p:xfrm>
          <a:off x="307017" y="2357398"/>
          <a:ext cx="7064718" cy="3094443"/>
        </p:xfrm>
        <a:graphic>
          <a:graphicData uri="http://schemas.openxmlformats.org/drawingml/2006/table">
            <a:tbl>
              <a:tblPr firstRow="1">
                <a:effectLst/>
                <a:tableStyleId>{5C22544A-7EE6-4342-B048-85BDC9FD1C3A}</a:tableStyleId>
              </a:tblPr>
              <a:tblGrid>
                <a:gridCol w="15529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24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65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27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6429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latin typeface="Avenir Heavy" panose="02000503020000020003" pitchFamily="2" charset="0"/>
                          <a:cs typeface="Avenir Heavy"/>
                        </a:rPr>
                        <a:t>Time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latin typeface="Avenir Heavy" panose="02000503020000020003" pitchFamily="2" charset="0"/>
                          <a:cs typeface="Avenir Heavy"/>
                        </a:rPr>
                        <a:t>Class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latin typeface="Avenir Heavy" panose="02000503020000020003" pitchFamily="2" charset="0"/>
                          <a:cs typeface="Avenir Heavy"/>
                        </a:rPr>
                        <a:t>Location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latin typeface="Avenir Heavy" panose="02000503020000020003" pitchFamily="2" charset="0"/>
                          <a:cs typeface="Avenir Heavy"/>
                        </a:rPr>
                        <a:t>Instructor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1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6:30-7:15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BOOTCAMP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20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20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257800" algn="l"/>
                        </a:tabLst>
                        <a:defRPr/>
                      </a:pPr>
                      <a:r>
                        <a:rPr lang="en-GB" sz="20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Dave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8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10:15-11:00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AQUA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Pool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Gym team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1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11:30-12:30</a:t>
                      </a:r>
                      <a:endParaRPr lang="en-GB" sz="20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PILATES </a:t>
                      </a:r>
                      <a:r>
                        <a:rPr lang="en-GB" sz="11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(Requires</a:t>
                      </a:r>
                      <a:r>
                        <a:rPr lang="en-GB" sz="1100" b="0" i="0" baseline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booking)</a:t>
                      </a:r>
                      <a:endParaRPr lang="en-GB" sz="11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20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20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Jenny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1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0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0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0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55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17:30-18:00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KETTLEBELL </a:t>
                      </a:r>
                      <a:r>
                        <a:rPr lang="en-GB" sz="20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HIIT</a:t>
                      </a:r>
                      <a:endParaRPr lang="en-GB" sz="20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20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20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Gym team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41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18:00-18:45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DANCE</a:t>
                      </a:r>
                      <a:r>
                        <a:rPr lang="en-GB" sz="2000" b="0" i="0" baseline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FIT </a:t>
                      </a:r>
                      <a:r>
                        <a:rPr lang="en-GB" sz="2000" b="1" i="0" baseline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(NEW)</a:t>
                      </a:r>
                      <a:endParaRPr lang="en-GB" sz="2000" b="1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20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20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Eve</a:t>
                      </a:r>
                      <a:endParaRPr lang="en-GB" sz="20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5" name="Title 3">
            <a:extLst>
              <a:ext uri="{FF2B5EF4-FFF2-40B4-BE49-F238E27FC236}">
                <a16:creationId xmlns:a16="http://schemas.microsoft.com/office/drawing/2014/main" id="{44D05C00-9E97-2B48-9357-CBCF80FF9875}"/>
              </a:ext>
            </a:extLst>
          </p:cNvPr>
          <p:cNvSpPr txBox="1">
            <a:spLocks/>
          </p:cNvSpPr>
          <p:nvPr/>
        </p:nvSpPr>
        <p:spPr>
          <a:xfrm>
            <a:off x="531959" y="1287158"/>
            <a:ext cx="2774373" cy="257025"/>
          </a:xfrm>
          <a:prstGeom prst="rect">
            <a:avLst/>
          </a:prstGeom>
        </p:spPr>
        <p:txBody>
          <a:bodyPr vert="horz" wrap="none" lIns="0" tIns="0" rIns="0" bIns="0" rtlCol="0" anchor="b">
            <a:no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dirty="0">
                <a:solidFill>
                  <a:schemeClr val="bg1"/>
                </a:solidFill>
                <a:latin typeface="Avenir Book" panose="02000503020000020003" pitchFamily="2" charset="0"/>
              </a:rPr>
              <a:t>Class timetable.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05" y="7108699"/>
            <a:ext cx="3183995" cy="2522981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507446" y="7046357"/>
            <a:ext cx="3501824" cy="2585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Nuffield Health Sans"/>
              </a:rPr>
              <a:t>Members badminton</a:t>
            </a:r>
          </a:p>
          <a:p>
            <a:endParaRPr lang="en-GB" b="1" dirty="0">
              <a:solidFill>
                <a:schemeClr val="accent5">
                  <a:lumMod val="75000"/>
                </a:schemeClr>
              </a:solidFill>
              <a:latin typeface="Nuffield Health Sans"/>
            </a:endParaRPr>
          </a:p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Nuffield Health Sans"/>
              </a:rPr>
              <a:t>All levels welcome </a:t>
            </a:r>
            <a:br>
              <a:rPr lang="en-GB" b="1" dirty="0">
                <a:solidFill>
                  <a:schemeClr val="accent5">
                    <a:lumMod val="75000"/>
                  </a:schemeClr>
                </a:solidFill>
                <a:latin typeface="Nuffield Health Sans"/>
              </a:rPr>
            </a:b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Nuffield Health Sans"/>
              </a:rPr>
              <a:t/>
            </a:r>
            <a:br>
              <a:rPr lang="en-GB" b="1" dirty="0">
                <a:solidFill>
                  <a:schemeClr val="accent5">
                    <a:lumMod val="75000"/>
                  </a:schemeClr>
                </a:solidFill>
                <a:latin typeface="Nuffield Health Sans"/>
              </a:rPr>
            </a:b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Nuffield Health Sans"/>
              </a:rPr>
              <a:t>Wednesday </a:t>
            </a:r>
            <a:br>
              <a:rPr lang="en-GB" b="1" dirty="0">
                <a:solidFill>
                  <a:schemeClr val="accent5">
                    <a:lumMod val="75000"/>
                  </a:schemeClr>
                </a:solidFill>
                <a:latin typeface="Nuffield Health Sans"/>
              </a:rPr>
            </a:b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Nuffield Health Sans"/>
              </a:rPr>
              <a:t>20:00 – 22:00</a:t>
            </a:r>
          </a:p>
          <a:p>
            <a:endParaRPr lang="en-GB" b="1" dirty="0">
              <a:solidFill>
                <a:schemeClr val="accent5">
                  <a:lumMod val="75000"/>
                </a:schemeClr>
              </a:solidFill>
              <a:latin typeface="Nuffield Health Sans"/>
            </a:endParaRPr>
          </a:p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Nuffield Health Sans"/>
              </a:rPr>
              <a:t>Saturday </a:t>
            </a:r>
            <a:br>
              <a:rPr lang="en-GB" b="1" dirty="0">
                <a:solidFill>
                  <a:schemeClr val="accent5">
                    <a:lumMod val="75000"/>
                  </a:schemeClr>
                </a:solidFill>
                <a:latin typeface="Nuffield Health Sans"/>
              </a:rPr>
            </a:b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Nuffield Health Sans"/>
              </a:rPr>
              <a:t>14:00 – 16:00</a:t>
            </a:r>
            <a:endParaRPr lang="en-GB" b="1" dirty="0">
              <a:latin typeface="Nuffield Health Sans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570603"/>
              </p:ext>
            </p:extLst>
          </p:nvPr>
        </p:nvGraphicFramePr>
        <p:xfrm>
          <a:off x="307017" y="5653794"/>
          <a:ext cx="7064718" cy="787016"/>
        </p:xfrm>
        <a:graphic>
          <a:graphicData uri="http://schemas.openxmlformats.org/drawingml/2006/table">
            <a:tbl>
              <a:tblPr firstRow="1">
                <a:effectLst/>
                <a:tableStyleId>{5C22544A-7EE6-4342-B048-85BDC9FD1C3A}</a:tableStyleId>
              </a:tblPr>
              <a:tblGrid>
                <a:gridCol w="1553315">
                  <a:extLst>
                    <a:ext uri="{9D8B030D-6E8A-4147-A177-3AD203B41FA5}">
                      <a16:colId xmlns:a16="http://schemas.microsoft.com/office/drawing/2014/main" val="554708930"/>
                    </a:ext>
                  </a:extLst>
                </a:gridCol>
                <a:gridCol w="2484120">
                  <a:extLst>
                    <a:ext uri="{9D8B030D-6E8A-4147-A177-3AD203B41FA5}">
                      <a16:colId xmlns:a16="http://schemas.microsoft.com/office/drawing/2014/main" val="1169253127"/>
                    </a:ext>
                  </a:extLst>
                </a:gridCol>
                <a:gridCol w="1325880">
                  <a:extLst>
                    <a:ext uri="{9D8B030D-6E8A-4147-A177-3AD203B41FA5}">
                      <a16:colId xmlns:a16="http://schemas.microsoft.com/office/drawing/2014/main" val="947148066"/>
                    </a:ext>
                  </a:extLst>
                </a:gridCol>
                <a:gridCol w="1701403">
                  <a:extLst>
                    <a:ext uri="{9D8B030D-6E8A-4147-A177-3AD203B41FA5}">
                      <a16:colId xmlns:a16="http://schemas.microsoft.com/office/drawing/2014/main" val="318568194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9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20-00- 21:30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Club</a:t>
                      </a:r>
                      <a:r>
                        <a:rPr lang="en-GB" sz="2000" b="0" i="0" baseline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MK badminton</a:t>
                      </a:r>
                      <a:endParaRPr lang="en-GB" sz="20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20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20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External group 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6287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0221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EE46E25-4694-3046-AB68-EE7369CB0BAA}"/>
              </a:ext>
            </a:extLst>
          </p:cNvPr>
          <p:cNvSpPr/>
          <p:nvPr/>
        </p:nvSpPr>
        <p:spPr>
          <a:xfrm>
            <a:off x="173752" y="187666"/>
            <a:ext cx="3010700" cy="1813570"/>
          </a:xfrm>
          <a:prstGeom prst="rect">
            <a:avLst/>
          </a:prstGeom>
          <a:solidFill>
            <a:srgbClr val="085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ACB3762-76D8-8B4B-9AD0-1972D3DE8066}"/>
              </a:ext>
            </a:extLst>
          </p:cNvPr>
          <p:cNvSpPr/>
          <p:nvPr/>
        </p:nvSpPr>
        <p:spPr>
          <a:xfrm>
            <a:off x="2983859" y="478636"/>
            <a:ext cx="389755" cy="1816420"/>
          </a:xfrm>
          <a:prstGeom prst="rect">
            <a:avLst/>
          </a:prstGeom>
          <a:solidFill>
            <a:srgbClr val="8DC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4BA8E073-9576-FC4D-AFBD-EF798C9EA6BC}"/>
              </a:ext>
            </a:extLst>
          </p:cNvPr>
          <p:cNvSpPr txBox="1">
            <a:spLocks/>
          </p:cNvSpPr>
          <p:nvPr/>
        </p:nvSpPr>
        <p:spPr>
          <a:xfrm>
            <a:off x="500963" y="478636"/>
            <a:ext cx="3562894" cy="61555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500" b="0" i="0" kern="1200">
                <a:solidFill>
                  <a:srgbClr val="04A239"/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  <a:latin typeface="Nuffield Health Sans" pitchFamily="2" charset="0"/>
                <a:cs typeface="Avenir Heavy"/>
              </a:rPr>
              <a:t>Friday</a:t>
            </a:r>
          </a:p>
        </p:txBody>
      </p:sp>
      <p:pic>
        <p:nvPicPr>
          <p:cNvPr id="15" name="Picture 14" descr="A picture containing keyboard, computer, man, air&#10;&#10;Description automatically generated">
            <a:extLst>
              <a:ext uri="{FF2B5EF4-FFF2-40B4-BE49-F238E27FC236}">
                <a16:creationId xmlns:a16="http://schemas.microsoft.com/office/drawing/2014/main" id="{66D722ED-2EFE-2048-88EA-99393ED1D9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3713" b="35948"/>
          <a:stretch/>
        </p:blipFill>
        <p:spPr>
          <a:xfrm>
            <a:off x="3130794" y="9317447"/>
            <a:ext cx="4255129" cy="1284155"/>
          </a:xfrm>
          <a:prstGeom prst="rect">
            <a:avLst/>
          </a:prstGeom>
        </p:spPr>
      </p:pic>
      <p:sp>
        <p:nvSpPr>
          <p:cNvPr id="25" name="Title 3">
            <a:extLst>
              <a:ext uri="{FF2B5EF4-FFF2-40B4-BE49-F238E27FC236}">
                <a16:creationId xmlns:a16="http://schemas.microsoft.com/office/drawing/2014/main" id="{4FA4A350-78F3-D54B-B256-1236CDE00867}"/>
              </a:ext>
            </a:extLst>
          </p:cNvPr>
          <p:cNvSpPr txBox="1">
            <a:spLocks/>
          </p:cNvSpPr>
          <p:nvPr/>
        </p:nvSpPr>
        <p:spPr>
          <a:xfrm>
            <a:off x="531959" y="1287158"/>
            <a:ext cx="2774373" cy="257025"/>
          </a:xfrm>
          <a:prstGeom prst="rect">
            <a:avLst/>
          </a:prstGeom>
        </p:spPr>
        <p:txBody>
          <a:bodyPr vert="horz" wrap="none" lIns="0" tIns="0" rIns="0" bIns="0" rtlCol="0" anchor="b">
            <a:no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dirty="0">
                <a:solidFill>
                  <a:schemeClr val="bg1"/>
                </a:solidFill>
                <a:latin typeface="Avenir Book" panose="02000503020000020003" pitchFamily="2" charset="0"/>
              </a:rPr>
              <a:t>Class timetable.</a:t>
            </a:r>
          </a:p>
        </p:txBody>
      </p:sp>
      <p:pic>
        <p:nvPicPr>
          <p:cNvPr id="27" name="Picture 4" descr="Spin TV advert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1" t="61874" r="35403" b="3004"/>
          <a:stretch/>
        </p:blipFill>
        <p:spPr bwMode="auto">
          <a:xfrm>
            <a:off x="1388719" y="7132320"/>
            <a:ext cx="3795532" cy="1486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Spin TV adve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84" t="17966"/>
          <a:stretch>
            <a:fillRect/>
          </a:stretch>
        </p:blipFill>
        <p:spPr bwMode="auto">
          <a:xfrm>
            <a:off x="5589860" y="6573933"/>
            <a:ext cx="1796063" cy="282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832316"/>
              </p:ext>
            </p:extLst>
          </p:nvPr>
        </p:nvGraphicFramePr>
        <p:xfrm>
          <a:off x="519113" y="2690949"/>
          <a:ext cx="6575156" cy="3440229"/>
        </p:xfrm>
        <a:graphic>
          <a:graphicData uri="http://schemas.openxmlformats.org/drawingml/2006/table">
            <a:tbl>
              <a:tblPr firstRow="1">
                <a:effectLst/>
                <a:tableStyleId>{5C22544A-7EE6-4342-B048-85BDC9FD1C3A}</a:tableStyleId>
              </a:tblPr>
              <a:tblGrid>
                <a:gridCol w="1087050">
                  <a:extLst>
                    <a:ext uri="{9D8B030D-6E8A-4147-A177-3AD203B41FA5}">
                      <a16:colId xmlns:a16="http://schemas.microsoft.com/office/drawing/2014/main" val="3090716436"/>
                    </a:ext>
                  </a:extLst>
                </a:gridCol>
                <a:gridCol w="2391320">
                  <a:extLst>
                    <a:ext uri="{9D8B030D-6E8A-4147-A177-3AD203B41FA5}">
                      <a16:colId xmlns:a16="http://schemas.microsoft.com/office/drawing/2014/main" val="3930707970"/>
                    </a:ext>
                  </a:extLst>
                </a:gridCol>
                <a:gridCol w="1383998">
                  <a:extLst>
                    <a:ext uri="{9D8B030D-6E8A-4147-A177-3AD203B41FA5}">
                      <a16:colId xmlns:a16="http://schemas.microsoft.com/office/drawing/2014/main" val="3235823973"/>
                    </a:ext>
                  </a:extLst>
                </a:gridCol>
                <a:gridCol w="1712788">
                  <a:extLst>
                    <a:ext uri="{9D8B030D-6E8A-4147-A177-3AD203B41FA5}">
                      <a16:colId xmlns:a16="http://schemas.microsoft.com/office/drawing/2014/main" val="748183630"/>
                    </a:ext>
                  </a:extLst>
                </a:gridCol>
              </a:tblGrid>
              <a:tr h="376429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2000" b="1" i="0" dirty="0">
                          <a:latin typeface="Avenir Heavy" panose="02000503020000020003" pitchFamily="2" charset="0"/>
                          <a:cs typeface="Avenir Heavy"/>
                        </a:rPr>
                        <a:t>Time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2000" b="1" i="0" dirty="0">
                          <a:latin typeface="Avenir Heavy" panose="02000503020000020003" pitchFamily="2" charset="0"/>
                          <a:cs typeface="Avenir Heavy"/>
                        </a:rPr>
                        <a:t>Class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2000" b="1" i="0" dirty="0">
                          <a:latin typeface="Avenir Heavy" panose="02000503020000020003" pitchFamily="2" charset="0"/>
                          <a:cs typeface="Avenir Heavy"/>
                        </a:rPr>
                        <a:t>Location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2000" b="1" i="0" dirty="0">
                          <a:latin typeface="Avenir Heavy" panose="02000503020000020003" pitchFamily="2" charset="0"/>
                          <a:cs typeface="Avenir Heavy"/>
                        </a:rPr>
                        <a:t>Instructor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054820"/>
                  </a:ext>
                </a:extLst>
              </a:tr>
              <a:tr h="3241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6:45-7:30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CORE FLOW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257800" algn="l"/>
                        </a:tabLst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Anders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32491"/>
                  </a:ext>
                </a:extLst>
              </a:tr>
              <a:tr h="3378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10:30-11:15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FIT FUNCTION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Gym team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557659"/>
                  </a:ext>
                </a:extLst>
              </a:tr>
              <a:tr h="3378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11:25-12:25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PILATES &amp; STRETCH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(Requires</a:t>
                      </a:r>
                      <a:r>
                        <a:rPr lang="en-GB" sz="1050" b="0" i="0" baseline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booking</a:t>
                      </a:r>
                      <a:r>
                        <a:rPr lang="en-GB" sz="1400" b="0" i="0" baseline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)</a:t>
                      </a:r>
                      <a:endParaRPr lang="en-GB" sz="14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Jenny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363597"/>
                  </a:ext>
                </a:extLst>
              </a:tr>
              <a:tr h="3241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12:30-13:00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LBT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Gym team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8495384"/>
                  </a:ext>
                </a:extLst>
              </a:tr>
              <a:tr h="2983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696027"/>
                  </a:ext>
                </a:extLst>
              </a:tr>
              <a:tr h="3241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17:30-18:15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CYCLE</a:t>
                      </a:r>
                      <a:endParaRPr lang="en-GB" sz="14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Sports hall</a:t>
                      </a:r>
                      <a:r>
                        <a:rPr lang="en-GB" sz="1400" b="0" i="0" baseline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Wayne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6949908"/>
                  </a:ext>
                </a:extLst>
              </a:tr>
              <a:tr h="3241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17:30-18:00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CORE BLAST </a:t>
                      </a:r>
                      <a:endParaRPr lang="en-GB" sz="14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Squash Court 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Gym</a:t>
                      </a:r>
                      <a:r>
                        <a:rPr lang="en-GB" sz="1400" b="0" i="0" baseline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team 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594721"/>
                  </a:ext>
                </a:extLst>
              </a:tr>
              <a:tr h="4122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18:20-19:05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LATINO DANCE (NEW)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4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Eve </a:t>
                      </a:r>
                      <a:endParaRPr lang="en-GB" sz="14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03693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5330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EE46E25-4694-3046-AB68-EE7369CB0BAA}"/>
              </a:ext>
            </a:extLst>
          </p:cNvPr>
          <p:cNvSpPr/>
          <p:nvPr/>
        </p:nvSpPr>
        <p:spPr>
          <a:xfrm>
            <a:off x="173751" y="141946"/>
            <a:ext cx="3331449" cy="1813570"/>
          </a:xfrm>
          <a:prstGeom prst="rect">
            <a:avLst/>
          </a:prstGeom>
          <a:solidFill>
            <a:srgbClr val="085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ACB3762-76D8-8B4B-9AD0-1972D3DE8066}"/>
              </a:ext>
            </a:extLst>
          </p:cNvPr>
          <p:cNvSpPr/>
          <p:nvPr/>
        </p:nvSpPr>
        <p:spPr>
          <a:xfrm>
            <a:off x="3314140" y="478636"/>
            <a:ext cx="389755" cy="1816420"/>
          </a:xfrm>
          <a:prstGeom prst="rect">
            <a:avLst/>
          </a:prstGeom>
          <a:solidFill>
            <a:srgbClr val="8DC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4BA8E073-9576-FC4D-AFBD-EF798C9EA6BC}"/>
              </a:ext>
            </a:extLst>
          </p:cNvPr>
          <p:cNvSpPr txBox="1">
            <a:spLocks/>
          </p:cNvSpPr>
          <p:nvPr/>
        </p:nvSpPr>
        <p:spPr>
          <a:xfrm>
            <a:off x="500963" y="433178"/>
            <a:ext cx="3562894" cy="61555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500" b="0" i="0" kern="1200">
                <a:solidFill>
                  <a:srgbClr val="04A239"/>
                </a:solidFill>
                <a:latin typeface="H Avenir Heavy"/>
                <a:ea typeface="+mj-ea"/>
                <a:cs typeface="H Avenir Heavy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  <a:latin typeface="Nuffield Health Sans" pitchFamily="2" charset="0"/>
                <a:cs typeface="Avenir Heavy"/>
              </a:rPr>
              <a:t>Weekends </a:t>
            </a:r>
          </a:p>
        </p:txBody>
      </p:sp>
      <p:pic>
        <p:nvPicPr>
          <p:cNvPr id="15" name="Picture 14" descr="A picture containing keyboard, computer, man, air&#10;&#10;Description automatically generated">
            <a:extLst>
              <a:ext uri="{FF2B5EF4-FFF2-40B4-BE49-F238E27FC236}">
                <a16:creationId xmlns:a16="http://schemas.microsoft.com/office/drawing/2014/main" id="{66D722ED-2EFE-2048-88EA-99393ED1D9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3713" b="35948"/>
          <a:stretch/>
        </p:blipFill>
        <p:spPr>
          <a:xfrm>
            <a:off x="3130794" y="9317447"/>
            <a:ext cx="4255129" cy="1284155"/>
          </a:xfrm>
          <a:prstGeom prst="rect">
            <a:avLst/>
          </a:prstGeom>
        </p:spPr>
      </p:pic>
      <p:graphicFrame>
        <p:nvGraphicFramePr>
          <p:cNvPr id="14" name="Content Placeholder 8">
            <a:extLst>
              <a:ext uri="{FF2B5EF4-FFF2-40B4-BE49-F238E27FC236}">
                <a16:creationId xmlns:a16="http://schemas.microsoft.com/office/drawing/2014/main" id="{69A8486F-D41D-D44D-8C6C-111D983F74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4807951"/>
              </p:ext>
            </p:extLst>
          </p:nvPr>
        </p:nvGraphicFramePr>
        <p:xfrm>
          <a:off x="127880" y="2351888"/>
          <a:ext cx="7152030" cy="4479155"/>
        </p:xfrm>
        <a:graphic>
          <a:graphicData uri="http://schemas.openxmlformats.org/drawingml/2006/table">
            <a:tbl>
              <a:tblPr firstRow="1">
                <a:effectLst/>
                <a:tableStyleId>{5C22544A-7EE6-4342-B048-85BDC9FD1C3A}</a:tableStyleId>
              </a:tblPr>
              <a:tblGrid>
                <a:gridCol w="1560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865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5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94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9857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latin typeface="Avenir Heavy" panose="02000503020000020003" pitchFamily="2" charset="0"/>
                          <a:cs typeface="Avenir Heavy"/>
                        </a:rPr>
                        <a:t>Saturday Time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latin typeface="Avenir Heavy" panose="02000503020000020003" pitchFamily="2" charset="0"/>
                          <a:cs typeface="Avenir Heavy"/>
                        </a:rPr>
                        <a:t>Class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latin typeface="Avenir Heavy" panose="02000503020000020003" pitchFamily="2" charset="0"/>
                          <a:cs typeface="Avenir Heavy"/>
                        </a:rPr>
                        <a:t>Location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latin typeface="Avenir Heavy" panose="02000503020000020003" pitchFamily="2" charset="0"/>
                          <a:cs typeface="Avenir Heavy"/>
                        </a:rPr>
                        <a:t>Instructor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09:10-09:40</a:t>
                      </a: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257800" algn="l"/>
                        </a:tabLst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SPIN 30 (</a:t>
                      </a:r>
                      <a:r>
                        <a:rPr kumimoji="0" lang="en-GB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Requires booking) </a:t>
                      </a:r>
                      <a:r>
                        <a:rPr lang="en-GB" sz="1400" b="1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(NEW) </a:t>
                      </a:r>
                      <a:r>
                        <a:rPr kumimoji="0" lang="en-GB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/>
                      </a:r>
                      <a:br>
                        <a:rPr kumimoji="0" lang="en-GB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</a:br>
                      <a:r>
                        <a:rPr kumimoji="0" lang="en-GB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Limited spaces, book at reception1 class per member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8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257800" algn="l"/>
                        </a:tabLst>
                      </a:pPr>
                      <a:r>
                        <a:rPr lang="en-GB" sz="1800" b="0" i="0" dirty="0" err="1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Dewi</a:t>
                      </a: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6254711"/>
                  </a:ext>
                </a:extLst>
              </a:tr>
              <a:tr h="3241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09:45-10:15</a:t>
                      </a: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257800" algn="l"/>
                        </a:tabLst>
                        <a:defRPr/>
                      </a:pPr>
                      <a:r>
                        <a:rPr kumimoji="0" lang="en-GB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SPIN 30 </a:t>
                      </a: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(</a:t>
                      </a:r>
                      <a:r>
                        <a:rPr kumimoji="0" lang="en-GB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Requires booking) </a:t>
                      </a:r>
                      <a:r>
                        <a:rPr lang="en-GB" sz="1400" b="1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(NEW) </a:t>
                      </a:r>
                      <a:r>
                        <a:rPr kumimoji="0" lang="en-GB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/>
                      </a:r>
                      <a:br>
                        <a:rPr kumimoji="0" lang="en-GB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</a:br>
                      <a:r>
                        <a:rPr kumimoji="0" lang="en-GB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Limited spaces, book at reception. 1 class per member</a:t>
                      </a:r>
                      <a:endParaRPr kumimoji="0" lang="en-GB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8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257800" algn="l"/>
                        </a:tabLst>
                      </a:pPr>
                      <a:r>
                        <a:rPr lang="en-GB" sz="1800" b="0" i="0" dirty="0" err="1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Dewi</a:t>
                      </a: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8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10:20-11:20</a:t>
                      </a: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PILATES </a:t>
                      </a:r>
                      <a:r>
                        <a:rPr lang="en-GB" sz="11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(Requires</a:t>
                      </a:r>
                      <a:r>
                        <a:rPr lang="en-GB" sz="1100" b="0" i="0" baseline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booking)</a:t>
                      </a:r>
                      <a:endParaRPr lang="en-GB" sz="11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8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Jenny</a:t>
                      </a: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78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11:20 </a:t>
                      </a:r>
                      <a:r>
                        <a:rPr lang="en-GB" sz="18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– </a:t>
                      </a:r>
                      <a:r>
                        <a:rPr lang="en-GB" sz="18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12:05</a:t>
                      </a: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NEW</a:t>
                      </a:r>
                      <a:r>
                        <a:rPr lang="en-GB" sz="1800" b="0" i="0" baseline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</a:t>
                      </a:r>
                      <a:r>
                        <a:rPr lang="en-GB" sz="18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PILATES </a:t>
                      </a:r>
                      <a:r>
                        <a:rPr lang="en-GB" sz="11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(Requires</a:t>
                      </a:r>
                      <a:r>
                        <a:rPr lang="en-GB" sz="1100" b="0" i="0" baseline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booking)</a:t>
                      </a:r>
                      <a:endParaRPr lang="en-GB" sz="11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8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Jenny</a:t>
                      </a: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749774"/>
                  </a:ext>
                </a:extLst>
              </a:tr>
              <a:tr h="3241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1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12:30 </a:t>
                      </a:r>
                      <a:r>
                        <a:rPr lang="en-GB" sz="1800" b="0" i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– 14:00</a:t>
                      </a:r>
                      <a:r>
                        <a:rPr lang="en-GB" sz="1800" b="0" i="0" baseline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</a:t>
                      </a: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MEMBERS WALKING FOOTBALL</a:t>
                      </a:r>
                      <a:r>
                        <a:rPr lang="en-GB" sz="1800" b="0" i="0" baseline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/>
                      </a:r>
                      <a:br>
                        <a:rPr lang="en-GB" sz="1800" b="0" i="0" baseline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</a:br>
                      <a:r>
                        <a:rPr lang="en-GB" sz="1100" b="0" i="0" baseline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(book at reception) </a:t>
                      </a:r>
                      <a:endParaRPr lang="en-GB" sz="18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Sports Hall 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334570"/>
                  </a:ext>
                </a:extLst>
              </a:tr>
              <a:tr h="3241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14:00-17:00</a:t>
                      </a: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i="0" dirty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MEMBERS BADMINTON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25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</a:t>
                      </a:r>
                      <a:r>
                        <a:rPr lang="en-GB" sz="1800" b="0" i="0" baseline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 hall</a:t>
                      </a: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Title 3">
            <a:extLst>
              <a:ext uri="{FF2B5EF4-FFF2-40B4-BE49-F238E27FC236}">
                <a16:creationId xmlns:a16="http://schemas.microsoft.com/office/drawing/2014/main" id="{B506DC1B-5249-A044-A4F8-07F901F27329}"/>
              </a:ext>
            </a:extLst>
          </p:cNvPr>
          <p:cNvSpPr txBox="1">
            <a:spLocks/>
          </p:cNvSpPr>
          <p:nvPr/>
        </p:nvSpPr>
        <p:spPr>
          <a:xfrm>
            <a:off x="531959" y="1287158"/>
            <a:ext cx="2774373" cy="257025"/>
          </a:xfrm>
          <a:prstGeom prst="rect">
            <a:avLst/>
          </a:prstGeom>
        </p:spPr>
        <p:txBody>
          <a:bodyPr vert="horz" wrap="none" lIns="0" tIns="0" rIns="0" bIns="0" rtlCol="0" anchor="b">
            <a:no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dirty="0">
                <a:solidFill>
                  <a:schemeClr val="bg1"/>
                </a:solidFill>
                <a:latin typeface="Avenir Book" panose="02000503020000020003" pitchFamily="2" charset="0"/>
              </a:rPr>
              <a:t>Class timetable.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399441"/>
              </p:ext>
            </p:extLst>
          </p:nvPr>
        </p:nvGraphicFramePr>
        <p:xfrm>
          <a:off x="127880" y="6966762"/>
          <a:ext cx="7152030" cy="2172704"/>
        </p:xfrm>
        <a:graphic>
          <a:graphicData uri="http://schemas.openxmlformats.org/drawingml/2006/table">
            <a:tbl>
              <a:tblPr firstRow="1">
                <a:effectLst/>
                <a:tableStyleId>{5C22544A-7EE6-4342-B048-85BDC9FD1C3A}</a:tableStyleId>
              </a:tblPr>
              <a:tblGrid>
                <a:gridCol w="1562375">
                  <a:extLst>
                    <a:ext uri="{9D8B030D-6E8A-4147-A177-3AD203B41FA5}">
                      <a16:colId xmlns:a16="http://schemas.microsoft.com/office/drawing/2014/main" val="2897108971"/>
                    </a:ext>
                  </a:extLst>
                </a:gridCol>
                <a:gridCol w="3014480">
                  <a:extLst>
                    <a:ext uri="{9D8B030D-6E8A-4147-A177-3AD203B41FA5}">
                      <a16:colId xmlns:a16="http://schemas.microsoft.com/office/drawing/2014/main" val="4098641909"/>
                    </a:ext>
                  </a:extLst>
                </a:gridCol>
                <a:gridCol w="1327355">
                  <a:extLst>
                    <a:ext uri="{9D8B030D-6E8A-4147-A177-3AD203B41FA5}">
                      <a16:colId xmlns:a16="http://schemas.microsoft.com/office/drawing/2014/main" val="314239960"/>
                    </a:ext>
                  </a:extLst>
                </a:gridCol>
                <a:gridCol w="1247820">
                  <a:extLst>
                    <a:ext uri="{9D8B030D-6E8A-4147-A177-3AD203B41FA5}">
                      <a16:colId xmlns:a16="http://schemas.microsoft.com/office/drawing/2014/main" val="58499904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latin typeface="Avenir Heavy" panose="02000503020000020003" pitchFamily="2" charset="0"/>
                          <a:cs typeface="Avenir Heavy"/>
                        </a:rPr>
                        <a:t>Sunday </a:t>
                      </a:r>
                      <a:r>
                        <a:rPr lang="en-US" sz="1100" b="1" i="0" dirty="0" smtClean="0">
                          <a:latin typeface="Avenir Heavy" panose="02000503020000020003" pitchFamily="2" charset="0"/>
                          <a:cs typeface="Avenir Heavy"/>
                        </a:rPr>
                        <a:t>Time</a:t>
                      </a:r>
                      <a:endParaRPr lang="en-US" sz="1100" b="1" i="0" dirty="0">
                        <a:latin typeface="Avenir Heavy" panose="02000503020000020003" pitchFamily="2" charset="0"/>
                        <a:cs typeface="Avenir Heavy"/>
                      </a:endParaRP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latin typeface="Avenir Heavy" panose="02000503020000020003" pitchFamily="2" charset="0"/>
                          <a:cs typeface="Avenir Heavy"/>
                        </a:rPr>
                        <a:t>Class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latin typeface="Avenir Heavy" panose="02000503020000020003" pitchFamily="2" charset="0"/>
                          <a:cs typeface="Avenir Heavy"/>
                        </a:rPr>
                        <a:t>Location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en-US" sz="1100" b="1" i="0" dirty="0">
                          <a:latin typeface="Avenir Heavy" panose="02000503020000020003" pitchFamily="2" charset="0"/>
                          <a:cs typeface="Avenir Heavy"/>
                        </a:rPr>
                        <a:t>Instructor</a:t>
                      </a:r>
                    </a:p>
                  </a:txBody>
                  <a:tcPr marL="85975" marR="85975" marT="42988" marB="42988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54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4373374"/>
                  </a:ext>
                </a:extLst>
              </a:tr>
              <a:tr h="64205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9:00-9:45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257800" algn="l"/>
                        </a:tabLst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CYCLE</a:t>
                      </a: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 </a:t>
                      </a:r>
                      <a:r>
                        <a:rPr kumimoji="0" lang="en-GB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(Requires booking)</a:t>
                      </a:r>
                      <a:br>
                        <a:rPr kumimoji="0" lang="en-GB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</a:br>
                      <a:r>
                        <a:rPr kumimoji="0" lang="en-GB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Limited spaces, book at reception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 hall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257800" algn="l"/>
                        </a:tabLst>
                      </a:pPr>
                      <a:r>
                        <a:rPr lang="en-GB" sz="18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Anders/</a:t>
                      </a:r>
                      <a:br>
                        <a:rPr lang="en-GB" sz="18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</a:br>
                      <a:r>
                        <a:rPr lang="en-GB" sz="18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Gym team</a:t>
                      </a: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191270"/>
                  </a:ext>
                </a:extLst>
              </a:tr>
              <a:tr h="5601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10:00-11:00</a:t>
                      </a: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STRICTLY COME BALLROOM </a:t>
                      </a:r>
                      <a:r>
                        <a:rPr lang="en-GB" sz="1800" b="1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(NEW) </a:t>
                      </a:r>
                      <a:endParaRPr lang="en-GB" sz="18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Sports Hall 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i="0" dirty="0" smtClean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Eve</a:t>
                      </a:r>
                      <a:endParaRPr lang="en-GB" sz="1800" b="0" i="0" dirty="0">
                        <a:solidFill>
                          <a:srgbClr val="262626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Book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369279"/>
                  </a:ext>
                </a:extLst>
              </a:tr>
              <a:tr h="3241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14:00 – 17:00 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i="0" dirty="0" smtClean="0">
                          <a:solidFill>
                            <a:schemeClr val="tx1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Heavy"/>
                        </a:rPr>
                        <a:t>Shenley Archers </a:t>
                      </a:r>
                      <a:endParaRPr lang="en-GB" sz="1800" b="0" i="0" dirty="0">
                        <a:solidFill>
                          <a:schemeClr val="tx1"/>
                        </a:solidFill>
                        <a:effectLst/>
                        <a:latin typeface="Avenir Book" panose="02000503020000020003" pitchFamily="2" charset="0"/>
                        <a:ea typeface="Calibri"/>
                        <a:cs typeface="Avenir Heavy"/>
                      </a:endParaRP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Sports Hall 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i="0" dirty="0">
                          <a:solidFill>
                            <a:srgbClr val="262626"/>
                          </a:solidFill>
                          <a:effectLst/>
                          <a:latin typeface="Avenir Book" panose="02000503020000020003" pitchFamily="2" charset="0"/>
                          <a:ea typeface="Calibri"/>
                          <a:cs typeface="Avenir Book"/>
                        </a:rPr>
                        <a:t>External </a:t>
                      </a:r>
                    </a:p>
                  </a:txBody>
                  <a:tcPr marL="85975" marR="42988" marT="42988" marB="42988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C8E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7163120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3863408" y="231523"/>
            <a:ext cx="377825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/>
              <a:t>Pilates on a Saturday </a:t>
            </a:r>
            <a:r>
              <a:rPr lang="en-GB" dirty="0"/>
              <a:t>– For those who are new to Pilates we recommend attending the 2</a:t>
            </a:r>
            <a:r>
              <a:rPr lang="en-GB" baseline="30000" dirty="0"/>
              <a:t>nd</a:t>
            </a:r>
            <a:r>
              <a:rPr lang="en-GB" dirty="0"/>
              <a:t> session at 11:25. This sessions is welcome to all abilities but will be structured to offer more advice for beginners. </a:t>
            </a:r>
          </a:p>
        </p:txBody>
      </p:sp>
    </p:spTree>
    <p:extLst>
      <p:ext uri="{BB962C8B-B14F-4D97-AF65-F5344CB8AC3E}">
        <p14:creationId xmlns:p14="http://schemas.microsoft.com/office/powerpoint/2010/main" val="349720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706</TotalTime>
  <Words>572</Words>
  <Application>Microsoft Office PowerPoint</Application>
  <PresentationFormat>Custom</PresentationFormat>
  <Paragraphs>232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Avenir Book</vt:lpstr>
      <vt:lpstr>Avenir Heavy</vt:lpstr>
      <vt:lpstr>Calibri</vt:lpstr>
      <vt:lpstr>Calibri Light</vt:lpstr>
      <vt:lpstr>Nuffield Health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Chad Tunley</dc:creator>
  <cp:lastModifiedBy>Gale, Will</cp:lastModifiedBy>
  <cp:revision>98</cp:revision>
  <cp:lastPrinted>2024-04-23T09:16:25Z</cp:lastPrinted>
  <dcterms:created xsi:type="dcterms:W3CDTF">2019-09-09T10:36:32Z</dcterms:created>
  <dcterms:modified xsi:type="dcterms:W3CDTF">2024-12-17T10:06:11Z</dcterms:modified>
</cp:coreProperties>
</file>